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23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12192000" cy="6858000"/>
  <p:notesSz cx="6858000" cy="12192000"/>
  <p:custDataLst>
    <p:tags r:id="rId27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gs" Target="tags/tag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7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6117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1580284"/>
            <a:ext cx="2971800" cy="6117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11580284"/>
            <a:ext cx="2971800" cy="6117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7abb073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第八讲 八年级（上）Units 5—6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abb073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第八讲 八年级（上）Units 5—6</a:t>
            </a:r>
            <a:endParaRPr lang="en-US" sz="2000" dirty="0"/>
          </a:p>
        </p:txBody>
      </p:sp>
      <p:pic>
        <p:nvPicPr>
          <p:cNvPr id="4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/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94bd19000a8b04a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4.jpeg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2.jpe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3.jpe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8814ab8d6?vcp=1&amp;pid=5ca0ce1de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8814ab8d6?vcp=1&amp;pid=5ca0ce1de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27_1#e15349532?vcp=1&amp;pid=8814ab8d6&amp;color=0,0,0&amp;vtp=1&amp;bbb=1&amp;hb=1"/>
          <p:cNvSpPr/>
          <p:nvPr/>
        </p:nvSpPr>
        <p:spPr>
          <a:xfrm>
            <a:off x="502920" y="1320800"/>
            <a:ext cx="11183112" cy="4944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（happen）,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expected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（do）.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surprised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（expect）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expect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（finish）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（expected）,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town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expected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finished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Adventures</a:t>
            </a:r>
            <a:r>
              <a:rPr kumimoji="0" lang="en-US" altLang="zh-CN" sz="24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</a:t>
            </a:r>
            <a:r>
              <a:rPr kumimoji="0" lang="en-US" altLang="zh-CN" sz="24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Sawyer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.（盲填）</a:t>
            </a:r>
            <a:endParaRPr lang="en-US" altLang="zh-CN" sz="2400" dirty="0"/>
          </a:p>
        </p:txBody>
      </p:sp>
      <p:sp>
        <p:nvSpPr>
          <p:cNvPr id="5" name="QB_6_AN.28_1#e15349532.blank?vcp=1&amp;pid=8814ab8d6&amp;color=0,0,0&amp;vpa=14&amp;vtp=1&amp;bbb=1"/>
          <p:cNvSpPr/>
          <p:nvPr/>
        </p:nvSpPr>
        <p:spPr>
          <a:xfrm>
            <a:off x="4232751" y="1280160"/>
            <a:ext cx="159543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</a:t>
            </a:r>
            <a:endParaRPr lang="en-US" altLang="zh-CN" sz="2400" dirty="0"/>
          </a:p>
        </p:txBody>
      </p:sp>
      <p:sp>
        <p:nvSpPr>
          <p:cNvPr id="7" name="QB_6_AN.30_1#e15349532.blank?vcp=1&amp;pid=8814ab8d6&amp;color=0,0,0&amp;vpa=15&amp;vtp=1&amp;bbb=1"/>
          <p:cNvSpPr/>
          <p:nvPr/>
        </p:nvSpPr>
        <p:spPr>
          <a:xfrm>
            <a:off x="5939314" y="2410460"/>
            <a:ext cx="95091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endParaRPr lang="en-US" altLang="zh-CN" sz="2400" dirty="0"/>
          </a:p>
        </p:txBody>
      </p:sp>
      <p:sp>
        <p:nvSpPr>
          <p:cNvPr id="9" name="QB_6_AN.32_1#e15349532.blank?vcp=1&amp;pid=8814ab8d6&amp;color=0,0,0&amp;vpa=16&amp;vtp=1&amp;bbb=1"/>
          <p:cNvSpPr/>
          <p:nvPr/>
        </p:nvSpPr>
        <p:spPr>
          <a:xfrm>
            <a:off x="4765579" y="2956560"/>
            <a:ext cx="169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unexpected</a:t>
            </a:r>
            <a:endParaRPr lang="en-US" altLang="zh-CN" sz="2400" dirty="0"/>
          </a:p>
        </p:txBody>
      </p:sp>
      <p:sp>
        <p:nvSpPr>
          <p:cNvPr id="11" name="QB_6_AN.34_1#e15349532.blank?vcp=1&amp;pid=8814ab8d6&amp;color=0,0,0&amp;vpa=17&amp;vtp=1&amp;bbb=1"/>
          <p:cNvSpPr/>
          <p:nvPr/>
        </p:nvSpPr>
        <p:spPr>
          <a:xfrm>
            <a:off x="3694271" y="3528060"/>
            <a:ext cx="135731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finish</a:t>
            </a:r>
            <a:endParaRPr lang="en-US" altLang="zh-CN" sz="2400" dirty="0"/>
          </a:p>
        </p:txBody>
      </p:sp>
      <p:sp>
        <p:nvSpPr>
          <p:cNvPr id="13" name="QB_6_AN.36_1#e15349532.blank?vcp=1&amp;pid=8814ab8d6&amp;color=0,0,0&amp;vpa=18&amp;vtp=1&amp;bbb=1"/>
          <p:cNvSpPr/>
          <p:nvPr/>
        </p:nvSpPr>
        <p:spPr>
          <a:xfrm>
            <a:off x="862488" y="4074160"/>
            <a:ext cx="19812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Unexpectedly</a:t>
            </a:r>
            <a:endParaRPr lang="en-US" altLang="zh-CN" sz="2400" dirty="0"/>
          </a:p>
        </p:txBody>
      </p:sp>
      <p:sp>
        <p:nvSpPr>
          <p:cNvPr id="15" name="QB_6_AN.38_1#e15349532.blank?vcp=1&amp;pid=8814ab8d6&amp;color=0,0,0&amp;vpa=19&amp;vtp=1&amp;bbb=1"/>
          <p:cNvSpPr/>
          <p:nvPr/>
        </p:nvSpPr>
        <p:spPr>
          <a:xfrm>
            <a:off x="2349977" y="5204460"/>
            <a:ext cx="746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7360e79fd?vcp=1&amp;pid=0a9a96873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7360e79fd?vcp=1&amp;pid=0a9a96873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重点4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happen的用法</a:t>
            </a:r>
            <a:endParaRPr lang="en-US" altLang="zh-CN" sz="2800" b="1" dirty="0"/>
          </a:p>
        </p:txBody>
      </p:sp>
      <p:pic>
        <p:nvPicPr>
          <p:cNvPr id="4" name="P_5_BD#070b7d9c6?vcp=1&amp;pid=7360e79fd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2460" y="1358900"/>
            <a:ext cx="4234888" cy="2628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070b7d9c6?vcp=1&amp;pid=7360e79fd&amp;color=0,0,0&amp;vtp=1&amp;bbb=1"/>
          <p:cNvSpPr/>
          <p:nvPr/>
        </p:nvSpPr>
        <p:spPr>
          <a:xfrm>
            <a:off x="502920" y="4114799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Jacksons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week？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杰克逊一家上周发生了什么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？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他碰巧做到了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070b7d9c6?vcp=1&amp;pid=7360e79fd&amp;color=0,0,0&amp;vtp=1&amp;bt=1&amp;bbb=1"/>
          <p:cNvSpPr/>
          <p:nvPr/>
        </p:nvSpPr>
        <p:spPr>
          <a:xfrm>
            <a:off x="502920" y="26129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</a:t>
            </a: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与</a:t>
            </a: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place的用法归纳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graphicFrame>
        <p:nvGraphicFramePr>
          <p:cNvPr id="13" name="P_5_BD#070b7d9c6?colgroup=4,31&amp;vcp=1&amp;pid=7360e79fd&amp;color=0,0,0&amp;vtp=1&amp;bbb=1"/>
          <p:cNvGraphicFramePr>
            <a:graphicFrameLocks noGrp="1"/>
          </p:cNvGraphicFramePr>
          <p:nvPr/>
        </p:nvGraphicFramePr>
        <p:xfrm>
          <a:off x="502920" y="3217674"/>
          <a:ext cx="11155680" cy="1483995"/>
        </p:xfrm>
        <a:graphic>
          <a:graphicData uri="http://schemas.openxmlformats.org/drawingml/2006/table">
            <a:tbl>
              <a:tblPr/>
              <a:tblGrid>
                <a:gridCol w="1435608"/>
                <a:gridCol w="9720072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相同点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两者都有“发生”的意思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都没有被动语态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不同点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happen指意外或偶然发生,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具有不可预测性,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主语一般是物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 vMerge="1"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place指因事先计划好或预先布置而发生,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指某个确定事件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57f9e8060?vcp=1&amp;pid=7360e79f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57f9e8060?vcp=1&amp;pid=7360e79fd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graphicFrame>
        <p:nvGraphicFramePr>
          <p:cNvPr id="14" name="QM_6_BD.39_1#548e094bd?colgroup=36&amp;vcp=1&amp;pid=57f9e8060&amp;color=0,0,0&amp;vtp=1&amp;bbb=1"/>
          <p:cNvGraphicFramePr>
            <a:graphicFrameLocks noGrp="1"/>
          </p:cNvGraphicFramePr>
          <p:nvPr/>
        </p:nvGraphicFramePr>
        <p:xfrm>
          <a:off x="502920" y="144780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happen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place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7_BD.40_1#306acd837?vcp=1&amp;pid=548e094bd&amp;color=0,0,0&amp;vtp=1&amp;bbb=1"/>
          <p:cNvSpPr/>
          <p:nvPr/>
        </p:nvSpPr>
        <p:spPr>
          <a:xfrm>
            <a:off x="502920" y="2070100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earthquake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Qian'an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Tangshan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Jan.16,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2024.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Chengdu,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taste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delicious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2024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Summer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Olympic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Games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Paris.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Monday.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Lucy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closed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eyes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accident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6" name="QB_7_AN.41_1#306acd837.blank?vcp=1&amp;pid=548e094bd&amp;color=0,0,0&amp;vpa=20&amp;vtp=1&amp;bbb=1"/>
          <p:cNvSpPr/>
          <p:nvPr/>
        </p:nvSpPr>
        <p:spPr>
          <a:xfrm>
            <a:off x="2888139" y="2029460"/>
            <a:ext cx="149225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happened</a:t>
            </a:r>
            <a:endParaRPr lang="en-US" altLang="zh-CN" sz="2400" dirty="0"/>
          </a:p>
        </p:txBody>
      </p:sp>
      <p:sp>
        <p:nvSpPr>
          <p:cNvPr id="8" name="QB_7_AN.43_1#306acd837.blank?vcp=1&amp;pid=548e094bd&amp;color=0,0,0&amp;vpa=21&amp;vtp=1&amp;bbb=1"/>
          <p:cNvSpPr/>
          <p:nvPr/>
        </p:nvSpPr>
        <p:spPr>
          <a:xfrm>
            <a:off x="5536089" y="2588260"/>
            <a:ext cx="149225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happened</a:t>
            </a:r>
            <a:endParaRPr lang="en-US" altLang="zh-CN" sz="2400" dirty="0"/>
          </a:p>
        </p:txBody>
      </p:sp>
      <p:sp>
        <p:nvSpPr>
          <p:cNvPr id="10" name="QB_7_AN.45_1#306acd837.blank?vcp=1&amp;pid=548e094bd&amp;color=0,0,0&amp;vpa=22&amp;vtp=1&amp;bbb=1"/>
          <p:cNvSpPr/>
          <p:nvPr/>
        </p:nvSpPr>
        <p:spPr>
          <a:xfrm>
            <a:off x="5663089" y="3147060"/>
            <a:ext cx="162718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took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</a:t>
            </a:r>
            <a:endParaRPr lang="en-US" altLang="zh-CN" sz="2400" dirty="0"/>
          </a:p>
        </p:txBody>
      </p:sp>
      <p:sp>
        <p:nvSpPr>
          <p:cNvPr id="12" name="QB_7_AN.47_1#306acd837.blank?vcp=1&amp;pid=548e094bd&amp;color=0,0,0&amp;vpa=23&amp;vtp=1&amp;bbb=1"/>
          <p:cNvSpPr/>
          <p:nvPr/>
        </p:nvSpPr>
        <p:spPr>
          <a:xfrm>
            <a:off x="3947001" y="3705860"/>
            <a:ext cx="160972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</a:t>
            </a:r>
            <a:endParaRPr lang="en-US" altLang="zh-CN" sz="2400" dirty="0"/>
          </a:p>
        </p:txBody>
      </p:sp>
      <p:sp>
        <p:nvSpPr>
          <p:cNvPr id="4" name="QB_7_AN.49_1#306acd837.blank?vcp=1&amp;pid=548e094bd&amp;color=0,0,0&amp;vpa=24&amp;vtp=1&amp;bbb=1"/>
          <p:cNvSpPr/>
          <p:nvPr/>
        </p:nvSpPr>
        <p:spPr>
          <a:xfrm>
            <a:off x="9803288" y="4243070"/>
            <a:ext cx="149225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happened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8" grpId="0" animBg="1" build="p"/>
      <p:bldP spid="10" grpId="0" animBg="1" build="p"/>
      <p:bldP spid="12" grpId="0" animBg="1" build="p"/>
      <p:bldP spid="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50_1#d1992a4fe?vcp=1&amp;pid=548e094bd&amp;color=0,0,0&amp;vtp=1&amp;bt=1&amp;bbb=1&amp;hb=1"/>
          <p:cNvSpPr/>
          <p:nvPr/>
        </p:nvSpPr>
        <p:spPr>
          <a:xfrm>
            <a:off x="502920" y="2067435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（watch）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national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flag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yesterday.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towards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happiness.（盲填）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mess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house?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teens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them.（盲填）</a:t>
            </a:r>
            <a:endParaRPr lang="en-US" altLang="zh-CN" sz="2400" dirty="0"/>
          </a:p>
        </p:txBody>
      </p:sp>
      <p:sp>
        <p:nvSpPr>
          <p:cNvPr id="3" name="QB_7_AN.51_1#d1992a4fe.blank?vcp=1&amp;pid=548e094bd&amp;color=0,0,0&amp;vpa=25&amp;vtp=1&amp;bbb=1"/>
          <p:cNvSpPr/>
          <p:nvPr/>
        </p:nvSpPr>
        <p:spPr>
          <a:xfrm>
            <a:off x="3670776" y="2039495"/>
            <a:ext cx="140811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</a:t>
            </a:r>
            <a:endParaRPr lang="en-US" altLang="zh-CN" sz="2400" dirty="0"/>
          </a:p>
        </p:txBody>
      </p:sp>
      <p:sp>
        <p:nvSpPr>
          <p:cNvPr id="5" name="QB_7_AN.53_1#d1992a4fe.blank?vcp=1&amp;pid=548e094bd&amp;color=0,0,0&amp;vpa=26&amp;vtp=1&amp;bbb=1"/>
          <p:cNvSpPr/>
          <p:nvPr/>
        </p:nvSpPr>
        <p:spPr>
          <a:xfrm>
            <a:off x="6180614" y="3157096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  <p:sp>
        <p:nvSpPr>
          <p:cNvPr id="7" name="QB_7_AN.55_1#d1992a4fe.blank?vcp=1&amp;pid=548e094bd&amp;color=0,0,0&amp;vpa=27&amp;vtp=1&amp;bbb=1"/>
          <p:cNvSpPr/>
          <p:nvPr/>
        </p:nvSpPr>
        <p:spPr>
          <a:xfrm>
            <a:off x="5294789" y="4274695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  <p:sp>
        <p:nvSpPr>
          <p:cNvPr id="9" name="QB_7_AN.57_1#d1992a4fe.blank?vcp=1&amp;pid=548e094bd&amp;color=0,0,0&amp;vpa=28&amp;vtp=1&amp;bbb=1"/>
          <p:cNvSpPr/>
          <p:nvPr/>
        </p:nvSpPr>
        <p:spPr>
          <a:xfrm>
            <a:off x="8344377" y="4811905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dbd66a0c7?vcp=1&amp;pid=0a9a96873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dbd66a0c7?vcp=1&amp;pid=0a9a96873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重点5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辨析look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for、find与find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endParaRPr lang="en-US" altLang="zh-CN" sz="2800" b="1" dirty="0"/>
          </a:p>
        </p:txBody>
      </p:sp>
      <p:graphicFrame>
        <p:nvGraphicFramePr>
          <p:cNvPr id="16" name="P_5_BD#b4abdec03?colgroup=10,24&amp;vcp=1&amp;pid=dbd66a0c7&amp;color=0,0,0&amp;vtp=1&amp;bbb=1&amp;hb=1"/>
          <p:cNvGraphicFramePr>
            <a:graphicFrameLocks noGrp="1"/>
          </p:cNvGraphicFramePr>
          <p:nvPr/>
        </p:nvGraphicFramePr>
        <p:xfrm>
          <a:off x="502920" y="1435100"/>
          <a:ext cx="11155680" cy="2431034"/>
        </p:xfrm>
        <a:graphic>
          <a:graphicData uri="http://schemas.openxmlformats.org/drawingml/2006/table">
            <a:tbl>
              <a:tblPr/>
              <a:tblGrid>
                <a:gridCol w="3447288"/>
                <a:gridCol w="7708392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易混词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组）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意为“寻找”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带有目的性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强调“寻找”这一动作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意为“找到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发现”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强调“找”的结果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其宾语往往是某个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丢失的东西或人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find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意为“查明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弄清（真相等）”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be01dc1ac?vcp=1&amp;pid=dbd66a0c7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be01dc1ac?vcp=1&amp;pid=dbd66a0c7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58_1#dafe38863?vcp=1&amp;pid=be01dc1ac&amp;color=0,0,0&amp;vtp=1&amp;bbb=1"/>
          <p:cNvSpPr/>
          <p:nvPr/>
        </p:nvSpPr>
        <p:spPr>
          <a:xfrm>
            <a:off x="502920" y="13208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everywhere,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him.（盲填）</a:t>
            </a:r>
            <a:endParaRPr lang="en-US" altLang="zh-CN" sz="2400" dirty="0"/>
          </a:p>
        </p:txBody>
      </p:sp>
      <p:sp>
        <p:nvSpPr>
          <p:cNvPr id="5" name="QB_6_AN.59_1#dafe38863.blank?vcp=1&amp;pid=be01dc1ac&amp;color=0,0,0&amp;vpa=29&amp;vtp=1&amp;bbb=1"/>
          <p:cNvSpPr/>
          <p:nvPr/>
        </p:nvSpPr>
        <p:spPr>
          <a:xfrm>
            <a:off x="2393854" y="1271270"/>
            <a:ext cx="609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endParaRPr lang="en-US" altLang="zh-CN" sz="2400" dirty="0"/>
          </a:p>
        </p:txBody>
      </p:sp>
      <p:graphicFrame>
        <p:nvGraphicFramePr>
          <p:cNvPr id="17" name="QM_6_BD.60_1#950a13c23?colgroup=36&amp;vcp=1&amp;pid=be01dc1ac&amp;color=0,0,0&amp;vtp=1&amp;bbb=1"/>
          <p:cNvGraphicFramePr>
            <a:graphicFrameLocks noGrp="1"/>
          </p:cNvGraphicFramePr>
          <p:nvPr/>
        </p:nvGraphicFramePr>
        <p:xfrm>
          <a:off x="502920" y="193167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QB_7_BD.61_1#27135d8e9?vcp=1&amp;pid=950a13c23&amp;color=0,0,0&amp;vtp=1&amp;bbb=1"/>
          <p:cNvSpPr/>
          <p:nvPr/>
        </p:nvSpPr>
        <p:spPr>
          <a:xfrm>
            <a:off x="502920" y="2553970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curious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shells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seashore.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on!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!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starts?（英译汉）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</a:t>
            </a:r>
            <a:endParaRPr lang="en-US" altLang="zh-CN" sz="2400" dirty="0"/>
          </a:p>
        </p:txBody>
      </p:sp>
      <p:sp>
        <p:nvSpPr>
          <p:cNvPr id="8" name="QB_7_AN.62_1#27135d8e9.blank?vcp=1&amp;pid=950a13c23&amp;color=0,0,0&amp;vpa=30&amp;vtp=1&amp;bbb=1"/>
          <p:cNvSpPr/>
          <p:nvPr/>
        </p:nvSpPr>
        <p:spPr>
          <a:xfrm>
            <a:off x="3194526" y="2526030"/>
            <a:ext cx="132397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endParaRPr lang="en-US" altLang="zh-CN" sz="2400" dirty="0"/>
          </a:p>
        </p:txBody>
      </p:sp>
      <p:sp>
        <p:nvSpPr>
          <p:cNvPr id="10" name="QB_7_AN.64_1#27135d8e9.blank?vcp=1&amp;pid=950a13c23&amp;color=0,0,0&amp;vpa=31&amp;vtp=1&amp;bbb=1"/>
          <p:cNvSpPr/>
          <p:nvPr/>
        </p:nvSpPr>
        <p:spPr>
          <a:xfrm>
            <a:off x="2532539" y="3084830"/>
            <a:ext cx="132238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endParaRPr lang="en-US" altLang="zh-CN" sz="2400" dirty="0"/>
          </a:p>
        </p:txBody>
      </p:sp>
      <p:sp>
        <p:nvSpPr>
          <p:cNvPr id="12" name="QB_7_AN.66_1#27135d8e9.blank?vcp=1&amp;pid=950a13c23&amp;color=0,0,0&amp;vpa=32&amp;vtp=1&amp;bbb=1"/>
          <p:cNvSpPr/>
          <p:nvPr/>
        </p:nvSpPr>
        <p:spPr>
          <a:xfrm>
            <a:off x="4475639" y="3643630"/>
            <a:ext cx="98425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</a:t>
            </a:r>
            <a:endParaRPr lang="en-US" altLang="zh-CN" sz="2400" dirty="0"/>
          </a:p>
        </p:txBody>
      </p:sp>
      <p:sp>
        <p:nvSpPr>
          <p:cNvPr id="15" name="QB_7_AN.68_1#27135d8e9.blank?vcp=1&amp;pid=950a13c23&amp;color=0,0,0&amp;vpa=33&amp;vtp=1&amp;bbb=1"/>
          <p:cNvSpPr/>
          <p:nvPr/>
        </p:nvSpPr>
        <p:spPr>
          <a:xfrm>
            <a:off x="544988" y="4739640"/>
            <a:ext cx="481647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你能查清楚会议什么时候开始吗？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8" grpId="0" animBg="1" build="p"/>
      <p:bldP spid="10" grpId="0" animBg="1" build="p"/>
      <p:bldP spid="12" grpId="0" animBg="1" build="p"/>
      <p:bldP spid="15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83667e98?vcp=1&amp;pid=0a9a96873&amp;color=38,95,172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熟词生义</a:t>
            </a:r>
            <a:endParaRPr lang="en-US" altLang="zh-CN" sz="2800" dirty="0"/>
          </a:p>
        </p:txBody>
      </p:sp>
      <p:graphicFrame>
        <p:nvGraphicFramePr>
          <p:cNvPr id="18" name="QB_5_BD.69_1#1ce6cb320?colgroup=3,12,19&amp;vcp=1&amp;pid=883667e98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55680" cy="4339209"/>
        </p:xfrm>
        <a:graphic>
          <a:graphicData uri="http://schemas.openxmlformats.org/drawingml/2006/table">
            <a:tbl>
              <a:tblPr/>
              <a:tblGrid>
                <a:gridCol w="1225296"/>
                <a:gridCol w="3858768"/>
                <a:gridCol w="607161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对号入座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82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rich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A.富有的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.富含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adj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wildlife.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.One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day,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asked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paint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portrait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promised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him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10,000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dollars.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82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A.（尤指为消遣）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学着做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开始做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.占据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3.I'm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afraid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big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desk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much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space.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4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.Roger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took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painting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while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soon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interest.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5_AN.70_1#1ce6cb320.blank?vcp=1&amp;pid=883667e98&amp;color=0,0,0&amp;vpa=34&amp;vtp=1"/>
          <p:cNvSpPr/>
          <p:nvPr/>
        </p:nvSpPr>
        <p:spPr>
          <a:xfrm>
            <a:off x="9606303" y="1922653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B_5_AN.71_1#1ce6cb320.blank?vcp=1&amp;pid=883667e98&amp;color=0,0,0&amp;vpa=35&amp;vtp=1"/>
          <p:cNvSpPr/>
          <p:nvPr/>
        </p:nvSpPr>
        <p:spPr>
          <a:xfrm>
            <a:off x="7533028" y="3349625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B_5_AN.72_1#1ce6cb320.blank?vcp=1&amp;pid=883667e98&amp;color=0,0,0&amp;vpa=36&amp;vtp=1"/>
          <p:cNvSpPr/>
          <p:nvPr/>
        </p:nvSpPr>
        <p:spPr>
          <a:xfrm>
            <a:off x="7231403" y="4339082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B_5_AN.73_1#1ce6cb320.blank?vcp=1&amp;pid=883667e98&amp;color=0,0,0&amp;vpa=37&amp;vtp=1"/>
          <p:cNvSpPr/>
          <p:nvPr/>
        </p:nvSpPr>
        <p:spPr>
          <a:xfrm>
            <a:off x="7929903" y="5283454"/>
            <a:ext cx="441325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8b26e8dda?vcp=1&amp;pid=883667e98&amp;color=0,0,0&amp;mp=1&amp;vtp=1&amp;bt=1&amp;bbb=1"/>
          <p:cNvSpPr/>
          <p:nvPr/>
        </p:nvSpPr>
        <p:spPr>
          <a:xfrm>
            <a:off x="502920" y="313931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4473575" algn="l"/>
              </a:tabLst>
            </a:pPr>
            <a:r>
              <a:rPr lang="en-US" altLang="zh-CN" sz="2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语法链接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ts val="4200"/>
              </a:lnSpc>
              <a:tabLst>
                <a:tab pos="447357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动词不定式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P110）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一般将来时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to型）（P103）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27e3f9a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f27e3f9ad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教材词汇梳理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7abb0732b.fixed?vcp=1&amp;pid=f27e3f9a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第八讲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八年级（上）Units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5—6</a:t>
            </a:r>
            <a:endParaRPr lang="en-US" altLang="zh-CN" sz="4800" dirty="0"/>
          </a:p>
        </p:txBody>
      </p:sp>
      <p:pic>
        <p:nvPicPr>
          <p:cNvPr id="3" name="C_2#7abb0732b.fixed?vcp=1&amp;pid=f27e3f9a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0a9a96873?vcp=1&amp;pid=7abb0732b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重难知识点突破</a:t>
            </a:r>
            <a:endParaRPr lang="en-US" altLang="zh-CN" sz="2800" dirty="0"/>
          </a:p>
        </p:txBody>
      </p:sp>
      <p:pic>
        <p:nvPicPr>
          <p:cNvPr id="3" name="C_4#b29ccefe7?vcp=1&amp;pid=0a9a96873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512379"/>
            <a:ext cx="173736" cy="210312"/>
          </a:xfrm>
          <a:prstGeom prst="rect">
            <a:avLst/>
          </a:prstGeom>
        </p:spPr>
      </p:pic>
      <p:sp>
        <p:nvSpPr>
          <p:cNvPr id="4" name="C_4_BD#b29ccefe7?vcp=1&amp;pid=0a9a96873&amp;color=38,95,172&amp;vtp=1&amp;bbb=1"/>
          <p:cNvSpPr/>
          <p:nvPr/>
        </p:nvSpPr>
        <p:spPr>
          <a:xfrm>
            <a:off x="685800" y="13767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promise的用法</a:t>
            </a:r>
            <a:endParaRPr lang="en-US" altLang="zh-CN" sz="2800" b="1" dirty="0"/>
          </a:p>
        </p:txBody>
      </p:sp>
      <p:pic>
        <p:nvPicPr>
          <p:cNvPr id="5" name="P_5_BD#f8bb032f2?htil=1&amp;vcp=1&amp;pid=b29ccefe7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08776" y="1852676"/>
            <a:ext cx="5458968" cy="3529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5_BD#f8bb032f2?htil=1&amp;vcp=1&amp;pid=b29ccefe7&amp;color=0,0,0&amp;vtp=1&amp;bbb=1&amp;hb=1"/>
          <p:cNvSpPr/>
          <p:nvPr/>
        </p:nvSpPr>
        <p:spPr>
          <a:xfrm>
            <a:off x="502920" y="1816100"/>
            <a:ext cx="5596128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promised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honest.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在那之后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我把事实告诉了我的老师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并许诺会诚实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Sometimes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promise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有时许下承诺容易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但信守承诺就难了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1786a9f88?vcp=1&amp;pid=b29ccefe7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1786a9f88?vcp=1&amp;pid=b29ccefe7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_1#5720a5616?vcp=1&amp;pid=1786a9f88&amp;color=0,0,0&amp;vtp=1&amp;bbb=1"/>
          <p:cNvSpPr/>
          <p:nvPr/>
        </p:nvSpPr>
        <p:spPr>
          <a:xfrm>
            <a:off x="502920" y="1320800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promised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（buy）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Jack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managed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（he）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promise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finishing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project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break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（you）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promise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OK?</a:t>
            </a:r>
            <a:endParaRPr lang="en-US" altLang="zh-CN" sz="2400" dirty="0"/>
          </a:p>
        </p:txBody>
      </p:sp>
      <p:sp>
        <p:nvSpPr>
          <p:cNvPr id="5" name="QB_6_AN.2_1#5720a5616.blank?vcp=1&amp;pid=1786a9f88&amp;color=0,0,0&amp;vpa=1&amp;vtp=1&amp;bbb=1"/>
          <p:cNvSpPr/>
          <p:nvPr/>
        </p:nvSpPr>
        <p:spPr>
          <a:xfrm>
            <a:off x="3675539" y="1280160"/>
            <a:ext cx="112077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</a:t>
            </a:r>
            <a:endParaRPr lang="en-US" altLang="zh-CN" sz="2400" dirty="0"/>
          </a:p>
        </p:txBody>
      </p:sp>
      <p:sp>
        <p:nvSpPr>
          <p:cNvPr id="7" name="QB_6_AN.4_1#5720a5616.blank?vcp=1&amp;pid=1786a9f88&amp;color=0,0,0&amp;vpa=2&amp;vtp=1&amp;bbb=1"/>
          <p:cNvSpPr/>
          <p:nvPr/>
        </p:nvSpPr>
        <p:spPr>
          <a:xfrm>
            <a:off x="3770789" y="1851660"/>
            <a:ext cx="5937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endParaRPr lang="en-US" altLang="zh-CN" sz="2400" dirty="0"/>
          </a:p>
        </p:txBody>
      </p:sp>
      <p:sp>
        <p:nvSpPr>
          <p:cNvPr id="9" name="QB_6_AN.6_1#5720a5616.blank?vcp=1&amp;pid=1786a9f88&amp;color=0,0,0&amp;vpa=3&amp;vtp=1&amp;bbb=1"/>
          <p:cNvSpPr/>
          <p:nvPr/>
        </p:nvSpPr>
        <p:spPr>
          <a:xfrm>
            <a:off x="2394427" y="2376170"/>
            <a:ext cx="8302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endParaRPr lang="en-US" altLang="zh-CN" sz="2400" dirty="0"/>
          </a:p>
        </p:txBody>
      </p:sp>
      <p:sp>
        <p:nvSpPr>
          <p:cNvPr id="10" name="QB_6_BD.7_1#1d379091d?sp=1&amp;vcp=1&amp;pid=1786a9f88&amp;color=0,0,0&amp;vtp=1&amp;bbb=1"/>
          <p:cNvSpPr/>
          <p:nvPr/>
        </p:nvSpPr>
        <p:spPr>
          <a:xfrm>
            <a:off x="502920" y="297091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（promise）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gifts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father.</a:t>
            </a:r>
            <a:endParaRPr lang="en-US" altLang="zh-CN" sz="2400" dirty="0"/>
          </a:p>
        </p:txBody>
      </p:sp>
      <p:sp>
        <p:nvSpPr>
          <p:cNvPr id="11" name="QB_6_AN.8_1#1d379091d.blank?vcp=1&amp;pid=1786a9f88&amp;color=0,0,0&amp;vpa=4&amp;vtp=1&amp;bbb=1"/>
          <p:cNvSpPr/>
          <p:nvPr/>
        </p:nvSpPr>
        <p:spPr>
          <a:xfrm>
            <a:off x="1797527" y="2930271"/>
            <a:ext cx="14343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promised</a:t>
            </a:r>
            <a:endParaRPr lang="en-US" altLang="zh-CN" sz="2400" dirty="0"/>
          </a:p>
        </p:txBody>
      </p:sp>
      <p:sp>
        <p:nvSpPr>
          <p:cNvPr id="12" name="QB_6_BD.9_1#a4ed1e9c7?vcp=1&amp;pid=1786a9f88&amp;color=0,0,0&amp;vtp=1&amp;bbb=1"/>
          <p:cNvSpPr/>
          <p:nvPr/>
        </p:nvSpPr>
        <p:spPr>
          <a:xfrm>
            <a:off x="502920" y="407454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Promise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yourself.（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盲填）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promise，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it.（盲填）</a:t>
            </a:r>
            <a:endParaRPr lang="en-US" altLang="zh-CN" sz="2400" dirty="0"/>
          </a:p>
        </p:txBody>
      </p:sp>
      <p:sp>
        <p:nvSpPr>
          <p:cNvPr id="13" name="QB_6_AN.10_1#a4ed1e9c7.blank?vcp=1&amp;pid=1786a9f88&amp;color=0,0,0&amp;vpa=5&amp;vtp=1&amp;bbb=1"/>
          <p:cNvSpPr/>
          <p:nvPr/>
        </p:nvSpPr>
        <p:spPr>
          <a:xfrm>
            <a:off x="2384902" y="4046601"/>
            <a:ext cx="746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endParaRPr lang="en-US" altLang="zh-CN" sz="2400" dirty="0"/>
          </a:p>
        </p:txBody>
      </p:sp>
      <p:sp>
        <p:nvSpPr>
          <p:cNvPr id="15" name="QB_6_AN.12_1#a4ed1e9c7.blank?vcp=1&amp;pid=1786a9f88&amp;color=0,0,0&amp;vpa=6&amp;vtp=1"/>
          <p:cNvSpPr/>
          <p:nvPr/>
        </p:nvSpPr>
        <p:spPr>
          <a:xfrm>
            <a:off x="2524602" y="4583811"/>
            <a:ext cx="373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3b82014a2?vcp=1&amp;pid=0a9a96873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3b82014a2?vcp=1&amp;pid=0a9a96873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mind的用法</a:t>
            </a:r>
            <a:endParaRPr lang="en-US" altLang="zh-CN" sz="2800" b="1" dirty="0"/>
          </a:p>
        </p:txBody>
      </p:sp>
      <p:pic>
        <p:nvPicPr>
          <p:cNvPr id="4" name="P_5_BD#dd5a49a1a?htil=2&amp;vcp=1&amp;pid=3b82014a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63946" y="1344676"/>
            <a:ext cx="4462272" cy="5010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dd5a49a1a?htil=2&amp;vcp=1&amp;pid=3b82014a2&amp;color=0,0,0&amp;vtp=1&amp;bbb=1&amp;hb=1"/>
          <p:cNvSpPr/>
          <p:nvPr/>
        </p:nvSpPr>
        <p:spPr>
          <a:xfrm>
            <a:off x="502920" y="1308100"/>
            <a:ext cx="6583680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·Suddenly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当看到它时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他的头脑中突然出现了一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个好主意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24ff3b3ab?vcp=1&amp;pid=3b82014a2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24ff3b3ab?vcp=1&amp;pid=3b82014a2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K考题</a:t>
            </a:r>
            <a:endParaRPr lang="en-US" altLang="zh-CN" sz="2800" b="1" i="0" dirty="0">
              <a:solidFill>
                <a:srgbClr val="265FA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B_6_BD.13_1#c1f87a8e4?vcp=1&amp;pid=24ff3b3ab&amp;color=0,0,0&amp;vtp=1&amp;bbb=1"/>
          <p:cNvSpPr/>
          <p:nvPr/>
        </p:nvSpPr>
        <p:spPr>
          <a:xfrm>
            <a:off x="502920" y="1320800"/>
            <a:ext cx="11183112" cy="4944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（leave）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minutes?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（I）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mind，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Spirited</a:t>
            </a:r>
            <a:r>
              <a:rPr kumimoji="0" lang="en-US" altLang="zh-CN" sz="24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famous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Japanese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cartoonist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creative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among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cartoons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watched.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quickly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unless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（miss）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train.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determined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（stay）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（she）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stubborn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girl.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food!（盲填）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action.（盲填）</a:t>
            </a:r>
            <a:endParaRPr lang="en-US" altLang="zh-CN" sz="2400" dirty="0"/>
          </a:p>
        </p:txBody>
      </p:sp>
      <p:sp>
        <p:nvSpPr>
          <p:cNvPr id="5" name="QB_6_AN.14_1#c1f87a8e4.blank?vcp=1&amp;pid=24ff3b3ab&amp;color=0,0,0&amp;vpa=7&amp;vtp=1&amp;bbb=1"/>
          <p:cNvSpPr/>
          <p:nvPr/>
        </p:nvSpPr>
        <p:spPr>
          <a:xfrm>
            <a:off x="2648427" y="1280160"/>
            <a:ext cx="11509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leaving</a:t>
            </a:r>
            <a:endParaRPr lang="en-US" altLang="zh-CN" sz="2400" dirty="0"/>
          </a:p>
        </p:txBody>
      </p:sp>
      <p:sp>
        <p:nvSpPr>
          <p:cNvPr id="7" name="QB_6_AN.16_1#c1f87a8e4.blank?vcp=1&amp;pid=24ff3b3ab&amp;color=0,0,0&amp;vpa=8&amp;vtp=1&amp;bbb=1"/>
          <p:cNvSpPr/>
          <p:nvPr/>
        </p:nvSpPr>
        <p:spPr>
          <a:xfrm>
            <a:off x="1166654" y="1838960"/>
            <a:ext cx="627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endParaRPr lang="en-US" altLang="zh-CN" sz="2400" dirty="0"/>
          </a:p>
        </p:txBody>
      </p:sp>
      <p:sp>
        <p:nvSpPr>
          <p:cNvPr id="9" name="QB_6_AN.18_1#c1f87a8e4.blank?vcp=1&amp;pid=24ff3b3ab&amp;color=0,0,0&amp;vpa=9&amp;vtp=1&amp;bbb=1"/>
          <p:cNvSpPr/>
          <p:nvPr/>
        </p:nvSpPr>
        <p:spPr>
          <a:xfrm>
            <a:off x="7321455" y="2956560"/>
            <a:ext cx="1203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missing</a:t>
            </a:r>
            <a:endParaRPr lang="en-US" altLang="zh-CN" sz="2400" dirty="0"/>
          </a:p>
        </p:txBody>
      </p:sp>
      <p:sp>
        <p:nvSpPr>
          <p:cNvPr id="11" name="QB_6_AN.20_1#c1f87a8e4.blank?vcp=1&amp;pid=24ff3b3ab&amp;color=0,0,0&amp;vpa=10&amp;vtp=1&amp;bbb=1"/>
          <p:cNvSpPr/>
          <p:nvPr/>
        </p:nvSpPr>
        <p:spPr>
          <a:xfrm>
            <a:off x="10247788" y="3515360"/>
            <a:ext cx="115411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</a:t>
            </a:r>
            <a:endParaRPr lang="en-US" altLang="zh-CN" sz="2400" dirty="0"/>
          </a:p>
        </p:txBody>
      </p:sp>
      <p:sp>
        <p:nvSpPr>
          <p:cNvPr id="13" name="QB_6_AN.22_1#c1f87a8e4.blank?vcp=1&amp;pid=24ff3b3ab&amp;color=0,0,0&amp;vpa=11&amp;vtp=1&amp;bbb=1"/>
          <p:cNvSpPr/>
          <p:nvPr/>
        </p:nvSpPr>
        <p:spPr>
          <a:xfrm>
            <a:off x="4228623" y="4645660"/>
            <a:ext cx="6604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endParaRPr lang="en-US" altLang="zh-CN" sz="2400" dirty="0"/>
          </a:p>
        </p:txBody>
      </p:sp>
      <p:sp>
        <p:nvSpPr>
          <p:cNvPr id="15" name="QB_6_AN.24_1#c1f87a8e4.blank?vcp=1&amp;pid=24ff3b3ab&amp;color=0,0,0&amp;vpa=12&amp;vtp=1&amp;bbb=1"/>
          <p:cNvSpPr/>
          <p:nvPr/>
        </p:nvSpPr>
        <p:spPr>
          <a:xfrm>
            <a:off x="4575334" y="5204460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endParaRPr lang="en-US" altLang="zh-CN" sz="2400" dirty="0"/>
          </a:p>
        </p:txBody>
      </p:sp>
      <p:sp>
        <p:nvSpPr>
          <p:cNvPr id="17" name="QB_6_AN.26_1#c1f87a8e4.blank?vcp=1&amp;pid=24ff3b3ab&amp;color=0,0,0&amp;vpa=13&amp;vtp=1&amp;bbb=1"/>
          <p:cNvSpPr/>
          <p:nvPr/>
        </p:nvSpPr>
        <p:spPr>
          <a:xfrm>
            <a:off x="1721327" y="5728970"/>
            <a:ext cx="5603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  <p:bldP spid="17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5ca0ce1de?vcp=1&amp;pid=0a9a96873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4_BD#5ca0ce1de?vcp=1&amp;pid=0a9a96873&amp;color=38,95,172&amp;vtp=1&amp;bt=1&amp;bbb=1"/>
          <p:cNvSpPr/>
          <p:nvPr/>
        </p:nvSpPr>
        <p:spPr>
          <a:xfrm>
            <a:off x="685800" y="879348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重点3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expect的用法</a:t>
            </a:r>
            <a:endParaRPr lang="en-US" altLang="zh-CN" sz="2800" b="1" dirty="0"/>
          </a:p>
        </p:txBody>
      </p:sp>
      <p:pic>
        <p:nvPicPr>
          <p:cNvPr id="4" name="P_5_BD#4076810a6?vcp=1&amp;pid=5ca0ce1d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4790" y="1435100"/>
            <a:ext cx="5039375" cy="2649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4076810a6?vcp=1&amp;pid=5ca0ce1de&amp;color=0,0,0&amp;vtp=1&amp;bbb=1&amp;hb=1"/>
          <p:cNvSpPr/>
          <p:nvPr/>
        </p:nvSpPr>
        <p:spPr>
          <a:xfrm>
            <a:off x="502920" y="4216399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steps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below,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expected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但是如果你遵循下面的步骤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你也能写一首比你预期更好的诗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expected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produce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renewable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energy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他们被期待生产出可再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生的清洁能源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3809</Words>
  <Application>WPS 演示</Application>
  <PresentationFormat>宽屏</PresentationFormat>
  <Paragraphs>241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Arial</vt:lpstr>
      <vt:lpstr>宋体</vt:lpstr>
      <vt:lpstr>Wingdings</vt:lpstr>
      <vt:lpstr>Times New Roman</vt:lpstr>
      <vt:lpstr>Times New Roman</vt:lpstr>
      <vt:lpstr>微软雅黑</vt:lpstr>
      <vt:lpstr>微软雅黑</vt:lpstr>
      <vt:lpstr>宋体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ou</cp:lastModifiedBy>
  <cp:revision>3</cp:revision>
  <dcterms:created xsi:type="dcterms:W3CDTF">2024-10-12T12:04:00Z</dcterms:created>
  <dcterms:modified xsi:type="dcterms:W3CDTF">2024-10-14T09:24:27Z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D59456C37489418B9406AAB23FD38648_12</vt:lpwstr>
  </property>
  <property fmtid="{D5CDD505-2E9C-101B-9397-08002B2CF9AE}" pid="3" name="KSOProductBuildVer">
    <vt:lpwstr>2052-12.1.0.18276</vt:lpwstr>
  </property>
</Properties>
</file>